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6" r:id="rId3"/>
    <p:sldId id="259" r:id="rId4"/>
    <p:sldId id="258" r:id="rId5"/>
    <p:sldId id="260" r:id="rId6"/>
    <p:sldId id="262" r:id="rId7"/>
    <p:sldId id="263" r:id="rId8"/>
    <p:sldId id="271" r:id="rId9"/>
    <p:sldId id="281" r:id="rId10"/>
    <p:sldId id="282" r:id="rId11"/>
    <p:sldId id="283" r:id="rId12"/>
    <p:sldId id="272" r:id="rId13"/>
    <p:sldId id="273" r:id="rId14"/>
    <p:sldId id="315" r:id="rId15"/>
    <p:sldId id="277" r:id="rId16"/>
    <p:sldId id="278" r:id="rId17"/>
    <p:sldId id="279" r:id="rId18"/>
    <p:sldId id="280" r:id="rId19"/>
    <p:sldId id="287" r:id="rId20"/>
    <p:sldId id="288" r:id="rId21"/>
    <p:sldId id="301" r:id="rId22"/>
    <p:sldId id="314" r:id="rId23"/>
    <p:sldId id="286" r:id="rId24"/>
    <p:sldId id="284" r:id="rId25"/>
    <p:sldId id="291" r:id="rId26"/>
    <p:sldId id="293" r:id="rId27"/>
    <p:sldId id="292" r:id="rId28"/>
    <p:sldId id="295" r:id="rId29"/>
    <p:sldId id="294" r:id="rId30"/>
    <p:sldId id="296" r:id="rId31"/>
    <p:sldId id="297" r:id="rId32"/>
    <p:sldId id="298" r:id="rId33"/>
    <p:sldId id="300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268" r:id="rId47"/>
    <p:sldId id="27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D5784A"/>
    <a:srgbClr val="3C9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7" autoAdjust="0"/>
    <p:restoredTop sz="94161" autoAdjust="0"/>
  </p:normalViewPr>
  <p:slideViewPr>
    <p:cSldViewPr snapToGrid="0" snapToObjects="1">
      <p:cViewPr varScale="1">
        <p:scale>
          <a:sx n="87" d="100"/>
          <a:sy n="87" d="100"/>
        </p:scale>
        <p:origin x="-3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2FD31-C2C3-0E49-8D01-95465DD23821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5D0F2-2AE9-774D-B30F-09E5B185B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3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7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6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413D3-E965-2646-9F7C-5B6C0C370EB0}" type="datetimeFigureOut">
              <a:rPr lang="en-US" smtClean="0"/>
              <a:t>11/05/18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fkuhne@pucrs.b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wiring.org.c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fkuhne/aday18" TargetMode="Externa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https://www.arduino.cc/en/Main/Softwar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hyperlink" Target="http://www.filipeflop.com/blog/category/arduino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hyperlink" Target="https://www.embarcados.com.br/arduino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hyperlink" Target="https://portal.vidadesilicio.com.br/apostila-arduino-basico" TargetMode="Externa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embarcados.com.br/arduino" TargetMode="External"/><Relationship Id="rId12" Type="http://schemas.openxmlformats.org/officeDocument/2006/relationships/hyperlink" Target="https://portal.vidadesilicio.com.br/apostila-arduino-basico" TargetMode="External"/><Relationship Id="rId13" Type="http://schemas.openxmlformats.org/officeDocument/2006/relationships/hyperlink" Target="https://learn.adafruit.com/category/learn-arduin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duinohistory.github.io" TargetMode="External"/><Relationship Id="rId3" Type="http://schemas.openxmlformats.org/officeDocument/2006/relationships/hyperlink" Target="http://wiring.org.co" TargetMode="External"/><Relationship Id="rId4" Type="http://schemas.openxmlformats.org/officeDocument/2006/relationships/hyperlink" Target="https://processing.org" TargetMode="External"/><Relationship Id="rId5" Type="http://schemas.openxmlformats.org/officeDocument/2006/relationships/hyperlink" Target="https://www.ted.com/talks/massimo_banzi_how_arduino_is_open_sourcing_imagination" TargetMode="External"/><Relationship Id="rId6" Type="http://schemas.openxmlformats.org/officeDocument/2006/relationships/hyperlink" Target="https://vimeo.com/31389230" TargetMode="External"/><Relationship Id="rId7" Type="http://schemas.openxmlformats.org/officeDocument/2006/relationships/hyperlink" Target="https://www.webtronico.com" TargetMode="External"/><Relationship Id="rId8" Type="http://schemas.openxmlformats.org/officeDocument/2006/relationships/hyperlink" Target="https://spectrum.ieee.org/geek-life/hands-on/the-making-of-arduino" TargetMode="External"/><Relationship Id="rId9" Type="http://schemas.openxmlformats.org/officeDocument/2006/relationships/hyperlink" Target="https://blog.arduino.cc/2018/04/23/1961-rotary-phone-gets-a-2018-cellular-upgrade" TargetMode="External"/><Relationship Id="rId10" Type="http://schemas.openxmlformats.org/officeDocument/2006/relationships/hyperlink" Target="http://www.filipeflop.com/blog/category/arduino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fkuhne/aday18" TargetMode="Externa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Uma </a:t>
            </a:r>
            <a:r>
              <a:rPr lang="en-US" dirty="0" err="1" smtClean="0">
                <a:latin typeface="Andale Mono"/>
                <a:cs typeface="Andale Mono"/>
              </a:rPr>
              <a:t>introdução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à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plataforma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76915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Felipe </a:t>
            </a:r>
            <a:r>
              <a:rPr lang="en-US" dirty="0" err="1" smtClean="0">
                <a:latin typeface="Andale Mono"/>
                <a:cs typeface="Andale Mono"/>
              </a:rPr>
              <a:t>Kühne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  <a:hlinkClick r:id="rId2"/>
              </a:rPr>
              <a:t>fkuhne@pucrs.br</a:t>
            </a:r>
            <a:endParaRPr lang="en-US" dirty="0" smtClean="0">
              <a:latin typeface="Andale Mono"/>
              <a:cs typeface="Andale Mono"/>
            </a:endParaRPr>
          </a:p>
          <a:p>
            <a:endParaRPr lang="en-US" dirty="0">
              <a:latin typeface="Andale Mono"/>
              <a:cs typeface="Andale Mono"/>
            </a:endParaRPr>
          </a:p>
          <a:p>
            <a:r>
              <a:rPr lang="en-US" dirty="0" err="1" smtClean="0">
                <a:latin typeface="Andale Mono"/>
                <a:cs typeface="Andale Mono"/>
              </a:rPr>
              <a:t>Maio</a:t>
            </a:r>
            <a:r>
              <a:rPr lang="en-US" dirty="0" smtClean="0">
                <a:latin typeface="Andale Mono"/>
                <a:cs typeface="Andale Mono"/>
              </a:rPr>
              <a:t>/2018</a:t>
            </a:r>
          </a:p>
          <a:p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4" name="Picture 3" descr="Arduino_DAY2018_Logotype.png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0018" cy="2130425"/>
          </a:xfrm>
          <a:prstGeom prst="rect">
            <a:avLst/>
          </a:prstGeom>
        </p:spPr>
      </p:pic>
      <p:pic>
        <p:nvPicPr>
          <p:cNvPr id="5" name="Picture 4" descr="Arduino_DAY2018_Logotype.png"/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6057" y="5305152"/>
            <a:ext cx="3287943" cy="15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Wiring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7" name="Picture 6" descr="siteWir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87" y="1597061"/>
            <a:ext cx="3968622" cy="4261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818462" y="2055477"/>
            <a:ext cx="3999930" cy="333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latin typeface="Andale Mono"/>
                <a:cs typeface="Andale Mono"/>
              </a:rPr>
              <a:t>“</a:t>
            </a:r>
            <a:r>
              <a:rPr lang="mr-IN" sz="2400" dirty="0" smtClean="0">
                <a:latin typeface="Andale Mono"/>
                <a:cs typeface="Andale Mono"/>
              </a:rPr>
              <a:t>…</a:t>
            </a:r>
            <a:r>
              <a:rPr lang="en-US" sz="2400" dirty="0" smtClean="0">
                <a:latin typeface="Andale Mono"/>
                <a:cs typeface="Andale Mono"/>
              </a:rPr>
              <a:t>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make it easy for artists and designers to work with electronics</a:t>
            </a:r>
            <a:r>
              <a:rPr lang="en-US" sz="2400" dirty="0">
                <a:latin typeface="Andale Mono"/>
                <a:cs typeface="Andale Mono"/>
              </a:rPr>
              <a:t>, by abstracting away the often complicated details </a:t>
            </a:r>
            <a:r>
              <a:rPr lang="en-US" sz="2400" dirty="0" smtClean="0">
                <a:latin typeface="Andale Mono"/>
                <a:cs typeface="Andale Mono"/>
              </a:rPr>
              <a:t>of electronics.”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712" y="2403708"/>
            <a:ext cx="449386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http://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wiring.org.co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4914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Wiring</a:t>
            </a:r>
            <a:endParaRPr lang="en-US" dirty="0">
              <a:latin typeface="Andale Mono"/>
              <a:cs typeface="Andale Mon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2160" y="2317653"/>
            <a:ext cx="8411215" cy="3315170"/>
            <a:chOff x="457200" y="2317653"/>
            <a:chExt cx="8411215" cy="3315170"/>
          </a:xfrm>
        </p:grpSpPr>
        <p:pic>
          <p:nvPicPr>
            <p:cNvPr id="3" name="Picture 2" descr="WiringBoard-Assembled.jpg"/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2317653"/>
              <a:ext cx="4418016" cy="331517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36335" y="3375074"/>
              <a:ext cx="36320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Andale Mono"/>
                  <a:cs typeface="Andale Mono"/>
                </a:rPr>
                <a:t>Wiring Board</a:t>
              </a:r>
            </a:p>
            <a:p>
              <a:r>
                <a:rPr lang="en-US" sz="3600" b="1" dirty="0" smtClean="0">
                  <a:solidFill>
                    <a:srgbClr val="984807"/>
                  </a:solidFill>
                  <a:latin typeface="Andale Mono"/>
                  <a:cs typeface="Andale Mono"/>
                </a:rPr>
                <a:t>US$50</a:t>
              </a:r>
              <a:endParaRPr lang="en-US" sz="3600" b="1" dirty="0">
                <a:solidFill>
                  <a:srgbClr val="984807"/>
                </a:solidFill>
                <a:latin typeface="Andale Mono"/>
                <a:cs typeface="Andal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56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2005: </a:t>
            </a:r>
            <a:r>
              <a:rPr lang="en-US" b="1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11" y="1897000"/>
            <a:ext cx="6517779" cy="43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20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2005: </a:t>
            </a:r>
            <a:r>
              <a:rPr lang="en-US" b="1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2" name="Picture 1" descr="1st arduin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600" y="1554977"/>
            <a:ext cx="5892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3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duinoPrototype1.jpg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1983448"/>
            <a:ext cx="7620000" cy="429218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2005: </a:t>
            </a:r>
            <a:r>
              <a:rPr lang="en-US" b="1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8752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179" y="1027317"/>
            <a:ext cx="6769643" cy="4803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Andale Mono"/>
                <a:cs typeface="Andale Mono"/>
              </a:rPr>
              <a:t>“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é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uma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plataforma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de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prototipagem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eletrônica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de </a:t>
            </a:r>
            <a:r>
              <a:rPr lang="en-US" sz="3200" dirty="0" err="1">
                <a:latin typeface="Andale Mono"/>
                <a:cs typeface="Andale Mono"/>
              </a:rPr>
              <a:t>código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aberto</a:t>
            </a:r>
            <a:r>
              <a:rPr lang="en-US" sz="3200" dirty="0" smtClean="0">
                <a:latin typeface="Andale Mono"/>
                <a:cs typeface="Andale Mono"/>
              </a:rPr>
              <a:t>. </a:t>
            </a:r>
            <a:r>
              <a:rPr lang="en-US" sz="3200" dirty="0" err="1">
                <a:latin typeface="Andale Mono"/>
                <a:cs typeface="Andale Mono"/>
              </a:rPr>
              <a:t>É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destinado</a:t>
            </a:r>
            <a:r>
              <a:rPr lang="en-US" sz="3200" dirty="0">
                <a:latin typeface="Andale Mono"/>
                <a:cs typeface="Andale Mono"/>
              </a:rPr>
              <a:t> a </a:t>
            </a:r>
            <a:r>
              <a:rPr lang="en-US" sz="3200" dirty="0" err="1">
                <a:latin typeface="Andale Mono"/>
                <a:cs typeface="Andale Mono"/>
              </a:rPr>
              <a:t>artistas</a:t>
            </a:r>
            <a:r>
              <a:rPr lang="en-US" sz="3200" dirty="0">
                <a:latin typeface="Andale Mono"/>
                <a:cs typeface="Andale Mono"/>
              </a:rPr>
              <a:t>, designers, </a:t>
            </a:r>
            <a:r>
              <a:rPr lang="en-US" sz="3200" dirty="0" err="1">
                <a:latin typeface="Andale Mono"/>
                <a:cs typeface="Andale Mono"/>
              </a:rPr>
              <a:t>hobistas</a:t>
            </a:r>
            <a:r>
              <a:rPr lang="en-US" sz="3200" dirty="0">
                <a:latin typeface="Andale Mono"/>
                <a:cs typeface="Andale Mono"/>
              </a:rPr>
              <a:t> e </a:t>
            </a:r>
            <a:r>
              <a:rPr lang="en-US" sz="3200" dirty="0" err="1">
                <a:latin typeface="Andale Mono"/>
                <a:cs typeface="Andale Mono"/>
              </a:rPr>
              <a:t>qualquer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interessado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criar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objetos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ou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ambientes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interativos</a:t>
            </a:r>
            <a:r>
              <a:rPr lang="en-US" sz="3200" dirty="0">
                <a:latin typeface="Andale Mono"/>
                <a:cs typeface="Andale Mono"/>
              </a:rPr>
              <a:t>.</a:t>
            </a:r>
            <a:r>
              <a:rPr lang="en-US" sz="3200" dirty="0" smtClean="0">
                <a:latin typeface="Andale Mono"/>
                <a:cs typeface="Andale Mono"/>
              </a:rPr>
              <a:t>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643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7229" y="1322783"/>
            <a:ext cx="6749542" cy="421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Andale Mono"/>
                <a:cs typeface="Andale Mono"/>
              </a:rPr>
              <a:t>“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sentir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o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ambiente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recebendo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entradas</a:t>
            </a:r>
            <a:r>
              <a:rPr lang="en-US" sz="3200" dirty="0">
                <a:latin typeface="Andale Mono"/>
                <a:cs typeface="Andale Mono"/>
              </a:rPr>
              <a:t> de </a:t>
            </a:r>
            <a:r>
              <a:rPr lang="en-US" sz="3200" dirty="0" err="1">
                <a:latin typeface="Andale Mono"/>
                <a:cs typeface="Andale Mono"/>
              </a:rPr>
              <a:t>vários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sensores</a:t>
            </a:r>
            <a:r>
              <a:rPr lang="en-US" sz="3200" dirty="0">
                <a:latin typeface="Andale Mono"/>
                <a:cs typeface="Andale Mono"/>
              </a:rPr>
              <a:t>, e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afetar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seu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entorno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controlando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luzes</a:t>
            </a:r>
            <a:r>
              <a:rPr lang="en-US" sz="3200" dirty="0">
                <a:latin typeface="Andale Mono"/>
                <a:cs typeface="Andale Mono"/>
              </a:rPr>
              <a:t>, </a:t>
            </a:r>
            <a:r>
              <a:rPr lang="en-US" sz="3200" dirty="0" err="1">
                <a:latin typeface="Andale Mono"/>
                <a:cs typeface="Andale Mono"/>
              </a:rPr>
              <a:t>motores</a:t>
            </a:r>
            <a:r>
              <a:rPr lang="en-US" sz="3200" dirty="0">
                <a:latin typeface="Andale Mono"/>
                <a:cs typeface="Andale Mono"/>
              </a:rPr>
              <a:t>, e outros </a:t>
            </a:r>
            <a:r>
              <a:rPr lang="en-US" sz="3200" dirty="0" err="1">
                <a:latin typeface="Andale Mono"/>
                <a:cs typeface="Andale Mono"/>
              </a:rPr>
              <a:t>atuadores</a:t>
            </a:r>
            <a:r>
              <a:rPr lang="en-US" sz="3200" dirty="0">
                <a:latin typeface="Andale Mono"/>
                <a:cs typeface="Andale Mono"/>
              </a:rPr>
              <a:t>.</a:t>
            </a:r>
            <a:r>
              <a:rPr lang="en-US" sz="3200" dirty="0" smtClean="0">
                <a:latin typeface="Andale Mono"/>
                <a:cs typeface="Andale Mono"/>
              </a:rPr>
              <a:t>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578563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6420" y="1322783"/>
            <a:ext cx="6991161" cy="421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latin typeface="Andale Mono"/>
                <a:cs typeface="Andale Mono"/>
              </a:rPr>
              <a:t>“O </a:t>
            </a:r>
            <a:r>
              <a:rPr lang="en-US" sz="3200" dirty="0" err="1">
                <a:latin typeface="Andale Mono"/>
                <a:cs typeface="Andale Mono"/>
              </a:rPr>
              <a:t>microcontrolador</a:t>
            </a:r>
            <a:r>
              <a:rPr lang="en-US" sz="3200" dirty="0">
                <a:latin typeface="Andale Mono"/>
                <a:cs typeface="Andale Mono"/>
              </a:rPr>
              <a:t> da </a:t>
            </a:r>
            <a:r>
              <a:rPr lang="en-US" sz="3200" dirty="0" err="1">
                <a:latin typeface="Andale Mono"/>
                <a:cs typeface="Andale Mono"/>
              </a:rPr>
              <a:t>placa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é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programado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usando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uma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linguagem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smtClean="0">
                <a:latin typeface="Andale Mono"/>
                <a:cs typeface="Andale Mono"/>
              </a:rPr>
              <a:t>de </a:t>
            </a:r>
            <a:r>
              <a:rPr lang="en-US" sz="3200" dirty="0" err="1" smtClean="0">
                <a:latin typeface="Andale Mono"/>
                <a:cs typeface="Andale Mono"/>
              </a:rPr>
              <a:t>programação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baseada</a:t>
            </a:r>
            <a:r>
              <a:rPr lang="en-US" sz="3200" dirty="0" smtClean="0">
                <a:latin typeface="Andale Mono"/>
                <a:cs typeface="Andale Mono"/>
              </a:rPr>
              <a:t> no framework 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Wiring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e </a:t>
            </a:r>
            <a:r>
              <a:rPr lang="en-US" sz="3200" dirty="0" smtClean="0">
                <a:latin typeface="Andale Mono"/>
                <a:cs typeface="Andale Mono"/>
              </a:rPr>
              <a:t>um </a:t>
            </a:r>
            <a:r>
              <a:rPr lang="en-US" sz="3200" dirty="0" err="1" smtClean="0">
                <a:latin typeface="Andale Mono"/>
                <a:cs typeface="Andale Mono"/>
              </a:rPr>
              <a:t>ambiente</a:t>
            </a:r>
            <a:r>
              <a:rPr lang="en-US" sz="3200" dirty="0" smtClean="0">
                <a:latin typeface="Andale Mono"/>
                <a:cs typeface="Andale Mono"/>
              </a:rPr>
              <a:t> de </a:t>
            </a:r>
            <a:r>
              <a:rPr lang="en-US" sz="3200" dirty="0" err="1" smtClean="0">
                <a:latin typeface="Andale Mono"/>
                <a:cs typeface="Andale Mono"/>
              </a:rPr>
              <a:t>desenvolvimento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baseado</a:t>
            </a:r>
            <a:r>
              <a:rPr lang="en-US" sz="3200" dirty="0" smtClean="0">
                <a:latin typeface="Andale Mono"/>
                <a:cs typeface="Andale Mono"/>
              </a:rPr>
              <a:t> no 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Processing</a:t>
            </a:r>
            <a:r>
              <a:rPr lang="en-US" sz="3200" dirty="0" smtClean="0">
                <a:latin typeface="Andale Mono"/>
                <a:cs typeface="Andale Mono"/>
              </a:rPr>
              <a:t>.</a:t>
            </a:r>
            <a:r>
              <a:rPr lang="en-US" sz="3200" dirty="0">
                <a:latin typeface="Andale Mono"/>
                <a:cs typeface="Andale Mono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21545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5238" y="731852"/>
            <a:ext cx="7433524" cy="539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latin typeface="Andale Mono"/>
                <a:cs typeface="Andale Mono"/>
              </a:rPr>
              <a:t>“As </a:t>
            </a:r>
            <a:r>
              <a:rPr lang="en-US" sz="3200" dirty="0" err="1">
                <a:latin typeface="Andale Mono"/>
                <a:cs typeface="Andale Mono"/>
              </a:rPr>
              <a:t>placas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podem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feitas</a:t>
            </a:r>
            <a:r>
              <a:rPr lang="en-US" sz="3200" dirty="0">
                <a:latin typeface="Andale Mono"/>
                <a:cs typeface="Andale Mono"/>
              </a:rPr>
              <a:t> a </a:t>
            </a:r>
            <a:r>
              <a:rPr lang="en-US" sz="3200" dirty="0" err="1" smtClean="0">
                <a:latin typeface="Andale Mono"/>
                <a:cs typeface="Andale Mono"/>
              </a:rPr>
              <a:t>mão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ou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compradas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pré-</a:t>
            </a:r>
            <a:r>
              <a:rPr lang="en-US" sz="3200" dirty="0" err="1">
                <a:latin typeface="Andale Mono"/>
                <a:cs typeface="Andale Mono"/>
              </a:rPr>
              <a:t>montadas</a:t>
            </a:r>
            <a:r>
              <a:rPr lang="en-US" sz="3200" dirty="0">
                <a:latin typeface="Andale Mono"/>
                <a:cs typeface="Andale Mono"/>
              </a:rPr>
              <a:t>; o software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baixado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de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graça</a:t>
            </a:r>
            <a:r>
              <a:rPr lang="en-US" sz="3200" dirty="0">
                <a:latin typeface="Andale Mono"/>
                <a:cs typeface="Andale Mono"/>
              </a:rPr>
              <a:t>. </a:t>
            </a:r>
            <a:r>
              <a:rPr lang="en-US" sz="3200" dirty="0" err="1">
                <a:latin typeface="Andale Mono"/>
                <a:cs typeface="Andale Mono"/>
              </a:rPr>
              <a:t>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projetos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estão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disponíveis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sob </a:t>
            </a:r>
            <a:r>
              <a:rPr lang="en-US" sz="3200" dirty="0" err="1">
                <a:latin typeface="Andale Mono"/>
                <a:cs typeface="Andale Mono"/>
              </a:rPr>
              <a:t>uma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licenca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smtClean="0">
                <a:latin typeface="Andale Mono"/>
                <a:cs typeface="Andale Mono"/>
              </a:rPr>
              <a:t>de </a:t>
            </a:r>
            <a:r>
              <a:rPr lang="en-US" sz="3200" dirty="0" err="1" smtClean="0">
                <a:latin typeface="Andale Mono"/>
                <a:cs typeface="Andale Mono"/>
              </a:rPr>
              <a:t>código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aberto</a:t>
            </a:r>
            <a:r>
              <a:rPr lang="en-US" sz="3200" dirty="0">
                <a:latin typeface="Andale Mono"/>
                <a:cs typeface="Andale Mono"/>
              </a:rPr>
              <a:t>,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você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é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livre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para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adaptá</a:t>
            </a:r>
            <a:r>
              <a:rPr lang="en-US" sz="3200" dirty="0" smtClean="0">
                <a:latin typeface="Andale Mono"/>
                <a:cs typeface="Andale Mono"/>
              </a:rPr>
              <a:t>-</a:t>
            </a:r>
            <a:r>
              <a:rPr lang="en-US" sz="3200" dirty="0">
                <a:latin typeface="Andale Mono"/>
                <a:cs typeface="Andale Mono"/>
              </a:rPr>
              <a:t>los </a:t>
            </a:r>
            <a:r>
              <a:rPr lang="en-US" sz="3200" dirty="0" err="1" smtClean="0">
                <a:latin typeface="Andale Mono"/>
                <a:cs typeface="Andale Mono"/>
              </a:rPr>
              <a:t>às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suas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necessidades</a:t>
            </a:r>
            <a:r>
              <a:rPr lang="en-US" sz="3200" dirty="0" smtClean="0">
                <a:latin typeface="Andale Mono"/>
                <a:cs typeface="Andale Mono"/>
              </a:rPr>
              <a:t>.”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11927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Ou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seja</a:t>
            </a:r>
            <a:r>
              <a:rPr lang="mr-IN" dirty="0" smtClean="0">
                <a:latin typeface="Andale Mono"/>
                <a:cs typeface="Andale Mono"/>
              </a:rPr>
              <a:t>…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715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531" y="915609"/>
            <a:ext cx="60949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ndale Mono"/>
                <a:cs typeface="Andale Mono"/>
                <a:hlinkClick r:id="rId2"/>
              </a:rPr>
              <a:t>github.com</a:t>
            </a:r>
            <a:r>
              <a:rPr lang="en-US" sz="3200" dirty="0">
                <a:latin typeface="Andale Mono"/>
                <a:cs typeface="Andale Mono"/>
                <a:hlinkClick r:id="rId2"/>
              </a:rPr>
              <a:t>/fkuhne/</a:t>
            </a:r>
            <a:r>
              <a:rPr lang="en-US" sz="3200" dirty="0" smtClean="0">
                <a:latin typeface="Andale Mono"/>
                <a:cs typeface="Andale Mono"/>
                <a:hlinkClick r:id="rId2"/>
              </a:rPr>
              <a:t>aday18</a:t>
            </a:r>
            <a:endParaRPr lang="en-US" sz="3200" dirty="0" smtClean="0">
              <a:latin typeface="Andale Mono"/>
              <a:cs typeface="Andale Mono"/>
            </a:endParaRPr>
          </a:p>
          <a:p>
            <a:endParaRPr lang="en-US" sz="3200" dirty="0" smtClean="0">
              <a:latin typeface="Andale Mono"/>
              <a:cs typeface="Andale Mono"/>
            </a:endParaRPr>
          </a:p>
        </p:txBody>
      </p:sp>
      <p:pic>
        <p:nvPicPr>
          <p:cNvPr id="3" name="Picture 2" descr="qrcode-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96084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4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320" y="209505"/>
            <a:ext cx="4091655" cy="519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125" y="4963248"/>
            <a:ext cx="32995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Micro-</a:t>
            </a:r>
            <a:r>
              <a:rPr lang="en-US" sz="2400" dirty="0" err="1" smtClean="0">
                <a:latin typeface="Andale Mono"/>
                <a:cs typeface="Andale Mono"/>
              </a:rPr>
              <a:t>controlador</a:t>
            </a:r>
            <a:r>
              <a:rPr lang="en-US" sz="2400" dirty="0" smtClean="0">
                <a:latin typeface="Andale Mono"/>
                <a:cs typeface="Andale Mono"/>
              </a:rPr>
              <a:t> com </a:t>
            </a:r>
            <a:r>
              <a:rPr lang="en-US" sz="2400" dirty="0" err="1" smtClean="0">
                <a:latin typeface="Andale Mono"/>
                <a:cs typeface="Andale Mono"/>
              </a:rPr>
              <a:t>entradas</a:t>
            </a:r>
            <a:r>
              <a:rPr lang="en-US" sz="2400" dirty="0" smtClean="0">
                <a:latin typeface="Andale Mono"/>
                <a:cs typeface="Andale Mono"/>
              </a:rPr>
              <a:t> e </a:t>
            </a:r>
            <a:r>
              <a:rPr lang="en-US" sz="2400" dirty="0" err="1" smtClean="0">
                <a:latin typeface="Andale Mono"/>
                <a:cs typeface="Andale Mono"/>
              </a:rPr>
              <a:t>saídas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9035" y="5490926"/>
            <a:ext cx="41809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Andale Mono"/>
                <a:cs typeface="Andale Mono"/>
              </a:rPr>
              <a:t>Ambiente</a:t>
            </a:r>
            <a:r>
              <a:rPr lang="en-US" sz="2400" dirty="0" smtClean="0">
                <a:latin typeface="Andale Mono"/>
                <a:cs typeface="Andale Mono"/>
              </a:rPr>
              <a:t> de </a:t>
            </a:r>
            <a:r>
              <a:rPr lang="en-US" sz="2400" dirty="0" err="1" smtClean="0">
                <a:latin typeface="Andale Mono"/>
                <a:cs typeface="Andale Mono"/>
              </a:rPr>
              <a:t>programação</a:t>
            </a:r>
            <a:r>
              <a:rPr lang="en-US" sz="2400" dirty="0" smtClean="0">
                <a:latin typeface="Andale Mono"/>
                <a:cs typeface="Andale Mono"/>
              </a:rPr>
              <a:t> </a:t>
            </a:r>
            <a:r>
              <a:rPr lang="en-US" sz="2400" dirty="0" err="1" smtClean="0">
                <a:latin typeface="Andale Mono"/>
                <a:cs typeface="Andale Mono"/>
              </a:rPr>
              <a:t>extremamente</a:t>
            </a:r>
            <a:r>
              <a:rPr lang="en-US" sz="2400" dirty="0" smtClean="0">
                <a:latin typeface="Andale Mono"/>
                <a:cs typeface="Andale Mono"/>
              </a:rPr>
              <a:t> simples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87855" y="1279468"/>
            <a:ext cx="4269026" cy="2950371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3421844" y="2762841"/>
            <a:ext cx="1486476" cy="523762"/>
          </a:xfrm>
          <a:prstGeom prst="leftRightArrow">
            <a:avLst>
              <a:gd name="adj1" fmla="val 50000"/>
              <a:gd name="adj2" fmla="val 64999"/>
            </a:avLst>
          </a:prstGeom>
          <a:solidFill>
            <a:srgbClr val="D5784A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635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320" y="-2723551"/>
            <a:ext cx="4091655" cy="519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797" y="5384668"/>
            <a:ext cx="22937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Hardware Abstraction Layer</a:t>
            </a:r>
            <a:endParaRPr lang="en-US" sz="2200" b="1" i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1148" y="5422725"/>
            <a:ext cx="233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Comunidade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09297" y="-1653588"/>
            <a:ext cx="4269026" cy="2950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89838" y="5256161"/>
            <a:ext cx="2612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Vasto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número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 de </a:t>
            </a:r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bibliotecas</a:t>
            </a:r>
            <a:endParaRPr lang="en-US" sz="2200" b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15" name="Striped Right Arrow 14"/>
          <p:cNvSpPr/>
          <p:nvPr/>
        </p:nvSpPr>
        <p:spPr>
          <a:xfrm rot="20014033">
            <a:off x="698548" y="2701881"/>
            <a:ext cx="4415314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31" y="3755448"/>
            <a:ext cx="2343931" cy="1621811"/>
          </a:xfrm>
          <a:prstGeom prst="rect">
            <a:avLst/>
          </a:prstGeom>
        </p:spPr>
      </p:pic>
      <p:sp>
        <p:nvSpPr>
          <p:cNvPr id="18" name="Left-Right Arrow 17"/>
          <p:cNvSpPr/>
          <p:nvPr/>
        </p:nvSpPr>
        <p:spPr>
          <a:xfrm>
            <a:off x="3461123" y="144035"/>
            <a:ext cx="1486476" cy="527890"/>
          </a:xfrm>
          <a:prstGeom prst="leftRightArrow">
            <a:avLst>
              <a:gd name="adj1" fmla="val 50000"/>
              <a:gd name="adj2" fmla="val 64999"/>
            </a:avLst>
          </a:prstGeom>
          <a:solidFill>
            <a:srgbClr val="D5784A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  <p:sp>
        <p:nvSpPr>
          <p:cNvPr id="19" name="Striped Right Arrow 18"/>
          <p:cNvSpPr/>
          <p:nvPr/>
        </p:nvSpPr>
        <p:spPr>
          <a:xfrm rot="17800124">
            <a:off x="3626532" y="3186045"/>
            <a:ext cx="2642134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0" name="Striped Right Arrow 19"/>
          <p:cNvSpPr/>
          <p:nvPr/>
        </p:nvSpPr>
        <p:spPr>
          <a:xfrm rot="16200000">
            <a:off x="6514130" y="3048683"/>
            <a:ext cx="2064381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56698" y="3740949"/>
            <a:ext cx="1617024" cy="1366829"/>
            <a:chOff x="717176" y="4046385"/>
            <a:chExt cx="2767114" cy="26543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176" y="4046385"/>
              <a:ext cx="2767114" cy="26543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24456" y="4870302"/>
              <a:ext cx="1859834" cy="1016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libs</a:t>
              </a:r>
              <a:endParaRPr lang="en-US" sz="280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</p:grpSp>
      <p:pic>
        <p:nvPicPr>
          <p:cNvPr id="13" name="Picture 12" descr="community.jpe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5149" y="3574224"/>
            <a:ext cx="2481897" cy="168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9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" accel="10000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8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" accel="10000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" accel="10000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883" y="1125094"/>
            <a:ext cx="3114234" cy="3956545"/>
          </a:xfrm>
          <a:prstGeom prst="rect">
            <a:avLst/>
          </a:prstGeom>
        </p:spPr>
      </p:pic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9717" y="496087"/>
            <a:ext cx="2513648" cy="173721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7" idx="0"/>
            <a:endCxn id="3" idx="1"/>
          </p:cNvCxnSpPr>
          <p:nvPr/>
        </p:nvCxnSpPr>
        <p:spPr>
          <a:xfrm>
            <a:off x="2385146" y="1364692"/>
            <a:ext cx="629737" cy="1738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mkr1000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2303" y="5631039"/>
            <a:ext cx="2267750" cy="885914"/>
          </a:xfrm>
          <a:prstGeom prst="rect">
            <a:avLst/>
          </a:prstGeom>
        </p:spPr>
      </p:pic>
      <p:cxnSp>
        <p:nvCxnSpPr>
          <p:cNvPr id="12" name="Straight Connector 11"/>
          <p:cNvCxnSpPr>
            <a:stCxn id="15" idx="0"/>
            <a:endCxn id="3" idx="1"/>
          </p:cNvCxnSpPr>
          <p:nvPr/>
        </p:nvCxnSpPr>
        <p:spPr>
          <a:xfrm flipV="1">
            <a:off x="2061142" y="3103367"/>
            <a:ext cx="953741" cy="11014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101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0903" y="3356113"/>
            <a:ext cx="2202984" cy="1697493"/>
          </a:xfrm>
          <a:prstGeom prst="rect">
            <a:avLst/>
          </a:prstGeom>
        </p:spPr>
      </p:pic>
      <p:cxnSp>
        <p:nvCxnSpPr>
          <p:cNvPr id="21" name="Straight Connector 20"/>
          <p:cNvCxnSpPr>
            <a:stCxn id="10" idx="0"/>
            <a:endCxn id="3" idx="2"/>
          </p:cNvCxnSpPr>
          <p:nvPr/>
        </p:nvCxnSpPr>
        <p:spPr>
          <a:xfrm flipV="1">
            <a:off x="3156178" y="5081639"/>
            <a:ext cx="1415822" cy="549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rduino-Mega-2560-Pinout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520136" y="1056825"/>
            <a:ext cx="3222399" cy="1565496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2" idx="2"/>
            <a:endCxn id="3" idx="3"/>
          </p:cNvCxnSpPr>
          <p:nvPr/>
        </p:nvCxnSpPr>
        <p:spPr>
          <a:xfrm flipH="1">
            <a:off x="6129117" y="1839574"/>
            <a:ext cx="1219471" cy="1263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MAKER-UNO-0-1-1-800x800-e1516983519571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0968" y="3909915"/>
            <a:ext cx="1683116" cy="2024067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6" idx="1"/>
            <a:endCxn id="3" idx="3"/>
          </p:cNvCxnSpPr>
          <p:nvPr/>
        </p:nvCxnSpPr>
        <p:spPr>
          <a:xfrm flipH="1" flipV="1">
            <a:off x="6129117" y="3103367"/>
            <a:ext cx="1101851" cy="1818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teensy_2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178" y="107868"/>
            <a:ext cx="1237488" cy="694944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30" idx="2"/>
            <a:endCxn id="3" idx="0"/>
          </p:cNvCxnSpPr>
          <p:nvPr/>
        </p:nvCxnSpPr>
        <p:spPr>
          <a:xfrm>
            <a:off x="3774922" y="802812"/>
            <a:ext cx="797078" cy="322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rduino sparkfun.jpg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171292" y="5104583"/>
            <a:ext cx="1568007" cy="1938827"/>
          </a:xfrm>
          <a:prstGeom prst="rect">
            <a:avLst/>
          </a:prstGeom>
        </p:spPr>
      </p:pic>
      <p:cxnSp>
        <p:nvCxnSpPr>
          <p:cNvPr id="48" name="Straight Connector 47"/>
          <p:cNvCxnSpPr>
            <a:stCxn id="34" idx="0"/>
            <a:endCxn id="3" idx="2"/>
          </p:cNvCxnSpPr>
          <p:nvPr/>
        </p:nvCxnSpPr>
        <p:spPr>
          <a:xfrm flipH="1" flipV="1">
            <a:off x="4572000" y="5081639"/>
            <a:ext cx="413882" cy="992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NodeMcu-Lua Based ESP8266 CP2102 Module_1-1000x750.JPG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5882" y="17162"/>
            <a:ext cx="1601133" cy="862992"/>
          </a:xfrm>
          <a:prstGeom prst="rect">
            <a:avLst/>
          </a:prstGeom>
        </p:spPr>
      </p:pic>
      <p:cxnSp>
        <p:nvCxnSpPr>
          <p:cNvPr id="57" name="Straight Connector 56"/>
          <p:cNvCxnSpPr>
            <a:stCxn id="56" idx="1"/>
            <a:endCxn id="3" idx="0"/>
          </p:cNvCxnSpPr>
          <p:nvPr/>
        </p:nvCxnSpPr>
        <p:spPr>
          <a:xfrm flipH="1">
            <a:off x="4572000" y="448658"/>
            <a:ext cx="413882" cy="6764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Horizontal Scroll 68"/>
          <p:cNvSpPr/>
          <p:nvPr/>
        </p:nvSpPr>
        <p:spPr>
          <a:xfrm>
            <a:off x="3084035" y="2189441"/>
            <a:ext cx="2975930" cy="1801612"/>
          </a:xfrm>
          <a:prstGeom prst="horizontalScroll">
            <a:avLst>
              <a:gd name="adj" fmla="val 25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ndale Mono"/>
                <a:cs typeface="Andale Mono"/>
              </a:rPr>
              <a:t>MESMO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ndale Mono"/>
                <a:cs typeface="Andale Mono"/>
              </a:rPr>
              <a:t>CÓDIGO!</a:t>
            </a:r>
            <a:endParaRPr lang="en-US" sz="2400" b="1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9776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RELEMBRANDO</a:t>
            </a:r>
            <a:r>
              <a:rPr lang="mr-IN" dirty="0" smtClean="0">
                <a:latin typeface="Andale Mono"/>
                <a:cs typeface="Andale Mono"/>
              </a:rPr>
              <a:t>…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7841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65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err="1" smtClean="0">
                <a:latin typeface="Andale Mono"/>
                <a:cs typeface="Andale Mono"/>
              </a:rPr>
              <a:t>Arduino</a:t>
            </a:r>
            <a:r>
              <a:rPr lang="en-US" b="1" dirty="0" smtClean="0">
                <a:latin typeface="Andale Mono"/>
                <a:cs typeface="Andale Mono"/>
              </a:rPr>
              <a:t> (Wiring)</a:t>
            </a:r>
            <a:endParaRPr lang="en-US" dirty="0"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921530" y="4620973"/>
            <a:ext cx="62318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040" y="3836143"/>
            <a:ext cx="2358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ndale Mono"/>
                <a:cs typeface="Andale Mono"/>
              </a:rPr>
              <a:t>11 </a:t>
            </a:r>
            <a:r>
              <a:rPr lang="en-US" sz="3200" b="1" dirty="0" err="1" smtClean="0">
                <a:solidFill>
                  <a:srgbClr val="FF0000"/>
                </a:solidFill>
                <a:latin typeface="Andale Mono"/>
                <a:cs typeface="Andale Mono"/>
              </a:rPr>
              <a:t>linhas</a:t>
            </a:r>
            <a:endParaRPr lang="en-US" sz="3200" b="1" dirty="0">
              <a:solidFill>
                <a:srgbClr val="FF0000"/>
              </a:solidFill>
              <a:latin typeface="Andale Mono"/>
              <a:cs typeface="Andale Mono"/>
            </a:endParaRPr>
          </a:p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ndale Mono"/>
                <a:cs typeface="Andale Mono"/>
                <a:sym typeface="Wingdings"/>
              </a:rPr>
              <a:t></a:t>
            </a:r>
            <a:endParaRPr lang="en-US" sz="3200" b="1" dirty="0" smtClean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pic>
        <p:nvPicPr>
          <p:cNvPr id="2" name="Picture 1" descr="Screen Shot 2018-05-09 at 02.1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938" y="991942"/>
            <a:ext cx="6252503" cy="66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  <p:grpSp>
        <p:nvGrpSpPr>
          <p:cNvPr id="38" name="Group 37"/>
          <p:cNvGrpSpPr/>
          <p:nvPr/>
        </p:nvGrpSpPr>
        <p:grpSpPr>
          <a:xfrm>
            <a:off x="1868579" y="1411505"/>
            <a:ext cx="1853983" cy="4191435"/>
            <a:chOff x="1868579" y="1411505"/>
            <a:chExt cx="1853983" cy="4191435"/>
          </a:xfrm>
          <a:effectLst>
            <a:outerShdw blurRad="50800" dist="114300" dir="2700000" algn="tl" rotWithShape="0">
              <a:schemeClr val="tx1">
                <a:alpha val="50000"/>
              </a:scheme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1868579" y="1411505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68579" y="3023831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68579" y="4688540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8" idx="0"/>
            </p:cNvCxnSpPr>
            <p:nvPr/>
          </p:nvCxnSpPr>
          <p:spPr>
            <a:xfrm>
              <a:off x="2795571" y="2325905"/>
              <a:ext cx="0" cy="6979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11" idx="0"/>
            </p:cNvCxnSpPr>
            <p:nvPr/>
          </p:nvCxnSpPr>
          <p:spPr>
            <a:xfrm>
              <a:off x="2795571" y="3938231"/>
              <a:ext cx="0" cy="7503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436977" y="915073"/>
            <a:ext cx="1853983" cy="5238015"/>
            <a:chOff x="5436977" y="915073"/>
            <a:chExt cx="1853983" cy="5238015"/>
          </a:xfrm>
          <a:effectLst>
            <a:outerShdw blurRad="50800" dist="114300" dir="2700000" algn="tl" rotWithShape="0">
              <a:srgbClr val="000000">
                <a:alpha val="50000"/>
              </a:srgbClr>
            </a:outerShdw>
          </a:effectLst>
        </p:grpSpPr>
        <p:sp>
          <p:nvSpPr>
            <p:cNvPr id="14" name="Rounded Rectangle 13"/>
            <p:cNvSpPr/>
            <p:nvPr/>
          </p:nvSpPr>
          <p:spPr>
            <a:xfrm>
              <a:off x="5436977" y="3718518"/>
              <a:ext cx="1853983" cy="4394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436977" y="4688540"/>
              <a:ext cx="1853983" cy="43942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36977" y="5713662"/>
              <a:ext cx="1853983" cy="43942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363969" y="4157944"/>
              <a:ext cx="0" cy="5305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2"/>
              <a:endCxn id="16" idx="0"/>
            </p:cNvCxnSpPr>
            <p:nvPr/>
          </p:nvCxnSpPr>
          <p:spPr>
            <a:xfrm>
              <a:off x="6363969" y="5127966"/>
              <a:ext cx="0" cy="5856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436977" y="915073"/>
              <a:ext cx="1853983" cy="4394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36977" y="1873607"/>
              <a:ext cx="1853983" cy="43942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Pre-process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36977" y="2804118"/>
              <a:ext cx="1853983" cy="4394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Compilation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8" name="Straight Arrow Connector 27"/>
            <p:cNvCxnSpPr>
              <a:stCxn id="24" idx="2"/>
              <a:endCxn id="25" idx="0"/>
            </p:cNvCxnSpPr>
            <p:nvPr/>
          </p:nvCxnSpPr>
          <p:spPr>
            <a:xfrm>
              <a:off x="6363969" y="1354499"/>
              <a:ext cx="0" cy="51910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6" idx="0"/>
            </p:cNvCxnSpPr>
            <p:nvPr/>
          </p:nvCxnSpPr>
          <p:spPr>
            <a:xfrm>
              <a:off x="6363969" y="2325905"/>
              <a:ext cx="0" cy="47821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2"/>
              <a:endCxn id="14" idx="0"/>
            </p:cNvCxnSpPr>
            <p:nvPr/>
          </p:nvCxnSpPr>
          <p:spPr>
            <a:xfrm>
              <a:off x="6363969" y="3243544"/>
              <a:ext cx="0" cy="47497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 smtClean="0">
                <a:latin typeface="Andale Mono"/>
                <a:cs typeface="Andale Mono"/>
              </a:rPr>
              <a:t>Arduino</a:t>
            </a:r>
            <a:r>
              <a:rPr lang="en-US" b="1" dirty="0" smtClean="0">
                <a:latin typeface="Andale Mono"/>
                <a:cs typeface="Andale Mono"/>
              </a:rPr>
              <a:t> (</a:t>
            </a:r>
            <a:r>
              <a:rPr lang="en-US" b="1" dirty="0" err="1" smtClean="0">
                <a:latin typeface="Andale Mono"/>
                <a:cs typeface="Andale Mono"/>
              </a:rPr>
              <a:t>ícone</a:t>
            </a:r>
            <a:r>
              <a:rPr lang="en-US" b="1" dirty="0" smtClean="0">
                <a:latin typeface="Andale Mono"/>
                <a:cs typeface="Andale Mono"/>
              </a:rPr>
              <a:t> de “Upload”)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97371" y="2090786"/>
            <a:ext cx="1859242" cy="9144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Wiring Code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4" name="Picture 3" descr="upload_icon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55" b="4760"/>
          <a:stretch/>
        </p:blipFill>
        <p:spPr>
          <a:xfrm>
            <a:off x="796226" y="3981562"/>
            <a:ext cx="2478722" cy="1657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/>
          <p:cNvCxnSpPr>
            <a:stCxn id="2" idx="2"/>
            <a:endCxn id="4" idx="0"/>
          </p:cNvCxnSpPr>
          <p:nvPr/>
        </p:nvCxnSpPr>
        <p:spPr>
          <a:xfrm>
            <a:off x="2026992" y="3005186"/>
            <a:ext cx="8595" cy="97637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>
            <a:outerShdw blurRad="50800" dist="762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845046" y="3773678"/>
            <a:ext cx="4550261" cy="2005228"/>
            <a:chOff x="4234165" y="3939976"/>
            <a:chExt cx="4550261" cy="2005228"/>
          </a:xfrm>
        </p:grpSpPr>
        <p:grpSp>
          <p:nvGrpSpPr>
            <p:cNvPr id="14" name="Group 13"/>
            <p:cNvGrpSpPr/>
            <p:nvPr/>
          </p:nvGrpSpPr>
          <p:grpSpPr>
            <a:xfrm>
              <a:off x="4234165" y="3939976"/>
              <a:ext cx="1853983" cy="2005228"/>
              <a:chOff x="5436977" y="915073"/>
              <a:chExt cx="1853983" cy="5238015"/>
            </a:xfrm>
            <a:effectLst>
              <a:outerShdw blurRad="50800" dist="114300" dir="2700000" algn="tl" rotWithShape="0">
                <a:srgbClr val="000000">
                  <a:alpha val="50000"/>
                </a:srgbClr>
              </a:outerShdw>
            </a:effectLst>
          </p:grpSpPr>
          <p:sp>
            <p:nvSpPr>
              <p:cNvPr id="15" name="Rounded Rectangle 14"/>
              <p:cNvSpPr/>
              <p:nvPr/>
            </p:nvSpPr>
            <p:spPr>
              <a:xfrm>
                <a:off x="5436977" y="3718518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Assembly code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436977" y="4688540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Linking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5436977" y="5713662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Executable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cxnSp>
            <p:nvCxnSpPr>
              <p:cNvPr id="18" name="Straight Arrow Connector 17"/>
              <p:cNvCxnSpPr>
                <a:stCxn id="15" idx="2"/>
                <a:endCxn id="16" idx="0"/>
              </p:cNvCxnSpPr>
              <p:nvPr/>
            </p:nvCxnSpPr>
            <p:spPr>
              <a:xfrm>
                <a:off x="6363969" y="4157944"/>
                <a:ext cx="0" cy="53059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6" idx="2"/>
                <a:endCxn id="17" idx="0"/>
              </p:cNvCxnSpPr>
              <p:nvPr/>
            </p:nvCxnSpPr>
            <p:spPr>
              <a:xfrm>
                <a:off x="6363969" y="5127966"/>
                <a:ext cx="0" cy="58569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/>
              <p:cNvSpPr/>
              <p:nvPr/>
            </p:nvSpPr>
            <p:spPr>
              <a:xfrm>
                <a:off x="5436977" y="915073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C code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436977" y="1873607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Pre-process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5436977" y="2804118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Compilation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cxnSp>
            <p:nvCxnSpPr>
              <p:cNvPr id="23" name="Straight Arrow Connector 22"/>
              <p:cNvCxnSpPr>
                <a:stCxn id="20" idx="2"/>
                <a:endCxn id="21" idx="0"/>
              </p:cNvCxnSpPr>
              <p:nvPr/>
            </p:nvCxnSpPr>
            <p:spPr>
              <a:xfrm>
                <a:off x="6363969" y="1354499"/>
                <a:ext cx="0" cy="519108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22" idx="0"/>
              </p:cNvCxnSpPr>
              <p:nvPr/>
            </p:nvCxnSpPr>
            <p:spPr>
              <a:xfrm>
                <a:off x="6363969" y="2325905"/>
                <a:ext cx="0" cy="478213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22" idx="2"/>
                <a:endCxn id="15" idx="0"/>
              </p:cNvCxnSpPr>
              <p:nvPr/>
            </p:nvCxnSpPr>
            <p:spPr>
              <a:xfrm>
                <a:off x="6363969" y="3243544"/>
                <a:ext cx="0" cy="474974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Plus 25"/>
            <p:cNvSpPr/>
            <p:nvPr/>
          </p:nvSpPr>
          <p:spPr>
            <a:xfrm>
              <a:off x="6271560" y="4480074"/>
              <a:ext cx="720129" cy="706273"/>
            </a:xfrm>
            <a:prstGeom prst="mathPlus">
              <a:avLst>
                <a:gd name="adj1" fmla="val 1582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ndale Mono"/>
                <a:cs typeface="Andale Mono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089315" y="4159102"/>
              <a:ext cx="1695111" cy="6181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Transferência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para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a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placa</a:t>
              </a:r>
              <a:endParaRPr lang="en-US" sz="1400" dirty="0">
                <a:solidFill>
                  <a:schemeClr val="tx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089315" y="4929649"/>
              <a:ext cx="1695111" cy="6181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Execução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do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programa</a:t>
              </a:r>
              <a:endParaRPr lang="en-US" sz="1400" dirty="0">
                <a:solidFill>
                  <a:schemeClr val="tx1"/>
                </a:solidFill>
                <a:latin typeface="Andale Mono"/>
                <a:cs typeface="Andale Mono"/>
              </a:endParaRPr>
            </a:p>
          </p:txBody>
        </p:sp>
      </p:grpSp>
      <p:sp>
        <p:nvSpPr>
          <p:cNvPr id="29" name="Pentagon 28"/>
          <p:cNvSpPr/>
          <p:nvPr/>
        </p:nvSpPr>
        <p:spPr>
          <a:xfrm flipH="1">
            <a:off x="3274948" y="3552407"/>
            <a:ext cx="5252438" cy="2487867"/>
          </a:xfrm>
          <a:prstGeom prst="homePlate">
            <a:avLst>
              <a:gd name="adj" fmla="val 21197"/>
            </a:avLst>
          </a:prstGeom>
          <a:noFill/>
          <a:ln w="19050" cmpd="sng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636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>
                <a:latin typeface="Andale Mono"/>
                <a:cs typeface="Andale Mono"/>
              </a:rPr>
              <a:t>placas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24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Uno R3 (2010)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1176" y="2529083"/>
            <a:ext cx="4252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ATmega328P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8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16MHz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14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6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>
                <a:latin typeface="Andale Mono"/>
                <a:cs typeface="Andale Mono"/>
              </a:rPr>
              <a:t>6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32kB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2kB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8" name="Picture 7" descr="48912-arduinouno_r3_fro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6452" y="2754002"/>
            <a:ext cx="3757935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Antes do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95156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MEGA (2010) </a:t>
            </a:r>
            <a:r>
              <a:rPr lang="mr-IN" b="1" dirty="0" smtClean="0">
                <a:latin typeface="Andale Mono"/>
                <a:cs typeface="Andale Mono"/>
              </a:rPr>
              <a:t>–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Mais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pinos</a:t>
            </a:r>
            <a:r>
              <a:rPr lang="en-US" b="1" dirty="0" smtClean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3287" y="2528243"/>
            <a:ext cx="42659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ATmega2560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8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16MHz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54</a:t>
            </a:r>
            <a:r>
              <a:rPr lang="de-DE" sz="2400" dirty="0" smtClean="0">
                <a:latin typeface="Andale Mono"/>
                <a:cs typeface="Andale Mono"/>
              </a:rPr>
              <a:t>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16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15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256kB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 smtClean="0">
                <a:latin typeface="Andale Mono"/>
                <a:cs typeface="Andale Mono"/>
              </a:rPr>
              <a:t>Flash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8kB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2" name="Picture 1" descr="Arduino-Mega-2560-Pinou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4774" y="2542655"/>
            <a:ext cx="5456208" cy="2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86801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DUE (2012) </a:t>
            </a:r>
            <a:r>
              <a:rPr lang="mr-IN" b="1" dirty="0" smtClean="0">
                <a:latin typeface="Andale Mono"/>
                <a:cs typeface="Andale Mono"/>
              </a:rPr>
              <a:t>–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sz="3400" b="1" dirty="0" err="1" smtClean="0">
                <a:latin typeface="Andale Mono"/>
                <a:cs typeface="Andale Mono"/>
              </a:rPr>
              <a:t>Mais</a:t>
            </a:r>
            <a:r>
              <a:rPr lang="en-US" sz="3400" b="1" dirty="0" smtClean="0">
                <a:latin typeface="Andale Mono"/>
                <a:cs typeface="Andale Mono"/>
              </a:rPr>
              <a:t> </a:t>
            </a:r>
            <a:r>
              <a:rPr lang="en-US" sz="3400" b="1" dirty="0" err="1" smtClean="0">
                <a:latin typeface="Andale Mono"/>
                <a:cs typeface="Andale Mono"/>
              </a:rPr>
              <a:t>processamento</a:t>
            </a:r>
            <a:r>
              <a:rPr lang="en-US" sz="3400" b="1" dirty="0" smtClean="0">
                <a:latin typeface="Andale Mono"/>
                <a:cs typeface="Andale Mono"/>
              </a:rPr>
              <a:t>!</a:t>
            </a:r>
            <a:endParaRPr lang="en-US" sz="3400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1924" y="2711559"/>
            <a:ext cx="4561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>
                <a:latin typeface="Andale Mono"/>
                <a:cs typeface="Andale Mono"/>
              </a:rPr>
              <a:t>SAM3X8E </a:t>
            </a:r>
            <a:r>
              <a:rPr lang="fi-FI" sz="2400" dirty="0" smtClean="0">
                <a:latin typeface="Andale Mono"/>
                <a:cs typeface="Andale Mono"/>
              </a:rPr>
              <a:t>ARM Cortex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M3</a:t>
            </a:r>
          </a:p>
          <a:p>
            <a:pPr marL="342900" indent="-342900">
              <a:buFont typeface="Arial"/>
              <a:buChar char="•"/>
            </a:pPr>
            <a:r>
              <a:rPr lang="fi-FI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32-bit</a:t>
            </a:r>
            <a:endParaRPr lang="fi-FI" sz="2400" b="1" dirty="0">
              <a:solidFill>
                <a:srgbClr val="632523"/>
              </a:solidFill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84MHz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54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512kB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96kB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3" name="Picture 2" descr="8056907462_0f78f7ef36_o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14731" y="2211083"/>
            <a:ext cx="5591363" cy="35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MKR1000 (2016) - </a:t>
            </a:r>
            <a:r>
              <a:rPr lang="en-US" b="1" dirty="0" err="1" smtClean="0">
                <a:latin typeface="Andale Mono"/>
                <a:cs typeface="Andale Mono"/>
              </a:rPr>
              <a:t>IoT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9108" y="2279454"/>
            <a:ext cx="5004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SAMD21 </a:t>
            </a:r>
            <a:r>
              <a:rPr lang="fi-FI" sz="2400" dirty="0">
                <a:latin typeface="Andale Mono"/>
                <a:cs typeface="Andale Mono"/>
              </a:rPr>
              <a:t>ARM </a:t>
            </a:r>
            <a:r>
              <a:rPr lang="fi-FI" sz="2400" dirty="0" err="1" smtClean="0">
                <a:latin typeface="Andale Mono"/>
                <a:cs typeface="Andale Mono"/>
              </a:rPr>
              <a:t>Cortex</a:t>
            </a:r>
            <a:r>
              <a:rPr lang="fi-FI" sz="2400" dirty="0" smtClean="0">
                <a:latin typeface="Andale Mono"/>
                <a:cs typeface="Andale Mono"/>
              </a:rPr>
              <a:t> M0+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32-bit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48MHz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>
                <a:latin typeface="Andale Mono"/>
                <a:cs typeface="Andale Mono"/>
              </a:rPr>
              <a:t>8</a:t>
            </a:r>
            <a:r>
              <a:rPr lang="de-DE" sz="2400" dirty="0" smtClean="0">
                <a:latin typeface="Andale Mono"/>
                <a:cs typeface="Andale Mono"/>
              </a:rPr>
              <a:t>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7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256kB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32kB RAM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err="1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Wi-Fi</a:t>
            </a:r>
            <a:endParaRPr lang="de-DE" sz="2400" b="1" dirty="0" smtClean="0">
              <a:solidFill>
                <a:schemeClr val="accent2">
                  <a:lumMod val="50000"/>
                </a:schemeClr>
              </a:solidFill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Li-Po </a:t>
            </a:r>
            <a:r>
              <a:rPr lang="de-DE" sz="2400" b="1" dirty="0" err="1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battery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pic>
        <p:nvPicPr>
          <p:cNvPr id="4" name="Picture 3" descr="mkr1000.jpg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9364" y="3434165"/>
            <a:ext cx="3364073" cy="14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Como </a:t>
            </a:r>
            <a:r>
              <a:rPr lang="en-US" dirty="0" err="1" smtClean="0">
                <a:latin typeface="Andale Mono"/>
                <a:cs typeface="Andale Mono"/>
              </a:rPr>
              <a:t>começar</a:t>
            </a:r>
            <a:r>
              <a:rPr lang="en-US" dirty="0" smtClean="0">
                <a:latin typeface="Andale Mono"/>
                <a:cs typeface="Andale Mono"/>
              </a:rPr>
              <a:t>?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0635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1) </a:t>
            </a:r>
            <a:r>
              <a:rPr lang="en-US" b="1" dirty="0" err="1" smtClean="0">
                <a:latin typeface="Andale Mono"/>
                <a:cs typeface="Andale Mono"/>
              </a:rPr>
              <a:t>Comprar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uma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placa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1176" y="3129247"/>
            <a:ext cx="37956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Webtronico: </a:t>
            </a:r>
            <a:r>
              <a:rPr lang="x-none" sz="24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R$ 49</a:t>
            </a:r>
          </a:p>
          <a:p>
            <a:pPr marL="342900" indent="-342900">
              <a:buFont typeface="Arial"/>
              <a:buChar char="•"/>
            </a:pPr>
            <a:endParaRPr lang="x-non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eBay: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R$ 20</a:t>
            </a:r>
            <a:endParaRPr lang="en-US" sz="24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  <p:pic>
        <p:nvPicPr>
          <p:cNvPr id="8" name="Picture 7" descr="48912-arduinouno_r3_fro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6452" y="2754002"/>
            <a:ext cx="3757935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1) </a:t>
            </a:r>
            <a:r>
              <a:rPr lang="en-US" b="1" dirty="0" err="1" smtClean="0">
                <a:latin typeface="Andale Mono"/>
                <a:cs typeface="Andale Mono"/>
              </a:rPr>
              <a:t>Ou</a:t>
            </a:r>
            <a:r>
              <a:rPr lang="en-US" b="1" dirty="0" smtClean="0">
                <a:latin typeface="Andale Mono"/>
                <a:cs typeface="Andale Mono"/>
              </a:rPr>
              <a:t> um kit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6037" y="2936933"/>
            <a:ext cx="38179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FilipeFlop: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R$ 120</a:t>
            </a:r>
          </a:p>
          <a:p>
            <a:pPr marL="342900" indent="-342900">
              <a:buFont typeface="Arial"/>
              <a:buChar char="•"/>
            </a:pPr>
            <a:endParaRPr lang="x-non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eBay: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R$ 50</a:t>
            </a:r>
            <a:endParaRPr lang="en-US" sz="24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  <p:pic>
        <p:nvPicPr>
          <p:cNvPr id="2" name="Picture 1" descr="Kit_Arduino_Beginning_sem_fonte-Copia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183" y="1809367"/>
            <a:ext cx="5264001" cy="38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Andale Mono"/>
                <a:cs typeface="Andale Mono"/>
              </a:rPr>
              <a:t>2</a:t>
            </a:r>
            <a:r>
              <a:rPr lang="en-US" b="1" dirty="0" smtClean="0">
                <a:latin typeface="Andale Mono"/>
                <a:cs typeface="Andale Mono"/>
              </a:rPr>
              <a:t>) </a:t>
            </a:r>
            <a:r>
              <a:rPr lang="en-US" b="1" dirty="0" err="1" smtClean="0">
                <a:latin typeface="Andale Mono"/>
                <a:cs typeface="Andale Mono"/>
              </a:rPr>
              <a:t>Instalar</a:t>
            </a:r>
            <a:r>
              <a:rPr lang="en-US" b="1" dirty="0" smtClean="0">
                <a:latin typeface="Andale Mono"/>
                <a:cs typeface="Andale Mono"/>
              </a:rPr>
              <a:t> a IDE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3" name="Picture 2" descr="Screen Shot 2018-05-09 at 00.36.2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106" y="1323507"/>
            <a:ext cx="7101789" cy="5678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2053" y="1830326"/>
            <a:ext cx="67798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https://www.arduino.cc/en/Main/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Software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20805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3) </a:t>
            </a:r>
            <a:r>
              <a:rPr lang="en-US" b="1" dirty="0" err="1" smtClean="0">
                <a:latin typeface="Andale Mono"/>
                <a:cs typeface="Andale Mono"/>
              </a:rPr>
              <a:t>Rodar</a:t>
            </a:r>
            <a:r>
              <a:rPr lang="en-US" b="1" dirty="0" smtClean="0">
                <a:latin typeface="Andale Mono"/>
                <a:cs typeface="Andale Mono"/>
              </a:rPr>
              <a:t> o “Blink”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6" name="Picture 5" descr="Screen Shot 2018-05-09 at 00.50.11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402" y="2125105"/>
            <a:ext cx="8373197" cy="304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18-05-09 at 00.52.07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244" y="953767"/>
            <a:ext cx="6775336" cy="65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526518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Andale Mono"/>
                <a:cs typeface="Andale Mono"/>
              </a:rPr>
              <a:t>4</a:t>
            </a:r>
            <a:r>
              <a:rPr lang="en-US" b="1" dirty="0" smtClean="0">
                <a:latin typeface="Andale Mono"/>
                <a:cs typeface="Andale Mono"/>
              </a:rPr>
              <a:t>) </a:t>
            </a:r>
            <a:r>
              <a:rPr lang="en-US" b="1" dirty="0" err="1" smtClean="0">
                <a:latin typeface="Andale Mono"/>
                <a:cs typeface="Andale Mono"/>
              </a:rPr>
              <a:t>Estudar</a:t>
            </a:r>
            <a:r>
              <a:rPr lang="en-US" b="1" dirty="0" smtClean="0">
                <a:latin typeface="Andale Mono"/>
                <a:cs typeface="Andale Mono"/>
              </a:rPr>
              <a:t> as </a:t>
            </a:r>
            <a:r>
              <a:rPr lang="en-US" b="1" dirty="0" err="1" smtClean="0">
                <a:latin typeface="Andale Mono"/>
                <a:cs typeface="Andale Mono"/>
              </a:rPr>
              <a:t>funções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básicas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através</a:t>
            </a:r>
            <a:r>
              <a:rPr lang="en-US" b="1" dirty="0" smtClean="0">
                <a:latin typeface="Andale Mono"/>
                <a:cs typeface="Andale Mono"/>
              </a:rPr>
              <a:t> de </a:t>
            </a:r>
            <a:r>
              <a:rPr lang="en-US" b="1" dirty="0" err="1" smtClean="0">
                <a:latin typeface="Andale Mono"/>
                <a:cs typeface="Andale Mono"/>
              </a:rPr>
              <a:t>exemplos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903" y="2824836"/>
            <a:ext cx="8686800" cy="369742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pinMode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digitalWrite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digitalRead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delay</a:t>
            </a:r>
            <a:r>
              <a:rPr lang="en-US" sz="2800" b="1" dirty="0">
                <a:solidFill>
                  <a:srgbClr val="984807"/>
                </a:solidFill>
                <a:latin typeface="Andale Mono"/>
                <a:cs typeface="Andale Mono"/>
              </a:rPr>
              <a:t>(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analogWrite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analogRead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Classe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 Serial</a:t>
            </a:r>
            <a:endParaRPr lang="en-US" sz="28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24497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duino banana piano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525" y="1866899"/>
            <a:ext cx="6764950" cy="4780534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8033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9350" y="2306682"/>
            <a:ext cx="4474360" cy="2253123"/>
          </a:xfrm>
          <a:prstGeom prst="rect">
            <a:avLst/>
          </a:prstGeom>
        </p:spPr>
      </p:pic>
      <p:pic>
        <p:nvPicPr>
          <p:cNvPr id="5" name="Picture 4" descr="pjrc_805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63" y="1884559"/>
            <a:ext cx="4764515" cy="30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802" y="2046401"/>
            <a:ext cx="6334396" cy="45232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71362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97030" y="948816"/>
            <a:ext cx="4949941" cy="66027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4947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fontes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823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09 at 01.30.3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2053" y="1502489"/>
            <a:ext cx="6779895" cy="589974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latin typeface="Andale Mono"/>
                <a:cs typeface="Andale Mono"/>
              </a:rPr>
              <a:t>Blog </a:t>
            </a:r>
            <a:r>
              <a:rPr lang="en-US" b="1" dirty="0" err="1" smtClean="0">
                <a:latin typeface="Andale Mono"/>
                <a:cs typeface="Andale Mono"/>
              </a:rPr>
              <a:t>FilipeFlop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2053" y="1972864"/>
            <a:ext cx="67798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http://www.filipeflop.com/blog/category/arduino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3628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latin typeface="Andale Mono"/>
                <a:cs typeface="Andale Mono"/>
              </a:rPr>
              <a:t>Portal </a:t>
            </a:r>
            <a:r>
              <a:rPr lang="en-US" b="1" dirty="0" err="1" smtClean="0">
                <a:latin typeface="Andale Mono"/>
                <a:cs typeface="Andale Mono"/>
              </a:rPr>
              <a:t>Embarcados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3" name="Picture 2" descr="Screen Shot 2018-05-09 at 01.36.35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13" y="1417638"/>
            <a:ext cx="6137824" cy="6011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6850" y="1908074"/>
            <a:ext cx="58703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https://www.embarcados.com.br/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arduino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174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5-09 at 18.26.0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998"/>
            <a:ext cx="9144000" cy="60848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latin typeface="Andale Mono"/>
                <a:cs typeface="Andale Mono"/>
              </a:rPr>
              <a:t>Vida de </a:t>
            </a:r>
            <a:r>
              <a:rPr lang="en-US" b="1" dirty="0" err="1" smtClean="0">
                <a:latin typeface="Andale Mono"/>
                <a:cs typeface="Andale Mono"/>
              </a:rPr>
              <a:t>Silício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444" y="2037959"/>
            <a:ext cx="87861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https://portal.vidadesilicio.com.br/apostila-arduino-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basico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1082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Referências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2481"/>
            <a:ext cx="8229600" cy="5047233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>
                <a:latin typeface="Andale Mono"/>
                <a:cs typeface="Andale Mono"/>
                <a:hlinkClick r:id="rId2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www.arduino.cc</a:t>
            </a:r>
            <a:endParaRPr lang="en-US" sz="2200" dirty="0">
              <a:latin typeface="Andale Mono"/>
              <a:cs typeface="Andale Mono"/>
              <a:hlinkClick r:id="rId2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2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2"/>
              </a:rPr>
              <a:t>://en.wikipedia.org/wiki/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Arduino</a:t>
            </a:r>
          </a:p>
          <a:p>
            <a:r>
              <a:rPr lang="en-US" sz="2200" dirty="0">
                <a:latin typeface="Andale Mono"/>
                <a:cs typeface="Andale Mono"/>
                <a:hlinkClick r:id="rId2"/>
              </a:rPr>
              <a:t>https://spectrum.ieee.org/geek-life/hands-on/the-making-of-arduino</a:t>
            </a:r>
            <a:endParaRPr lang="en-US" sz="2200" dirty="0" smtClean="0">
              <a:latin typeface="Andale Mono"/>
              <a:cs typeface="Andale Mono"/>
              <a:hlinkClick r:id="rId2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2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2"/>
              </a:rPr>
              <a:t>://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arduinohistory.github.io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3"/>
              </a:rPr>
              <a:t>http://</a:t>
            </a:r>
            <a:r>
              <a:rPr lang="en-US" sz="2200" dirty="0" smtClean="0">
                <a:latin typeface="Andale Mono"/>
                <a:cs typeface="Andale Mono"/>
                <a:hlinkClick r:id="rId3"/>
              </a:rPr>
              <a:t>wiring.org.co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4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4"/>
              </a:rPr>
              <a:t>processing.org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5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5"/>
              </a:rPr>
              <a:t>://www.ted.com/talks/</a:t>
            </a:r>
            <a:r>
              <a:rPr lang="en-US" sz="2200" dirty="0" smtClean="0">
                <a:latin typeface="Andale Mono"/>
                <a:cs typeface="Andale Mono"/>
                <a:hlinkClick r:id="rId5"/>
              </a:rPr>
              <a:t>massimo_banzi_how_arduino_is_open_sourcing_imagination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6"/>
              </a:rPr>
              <a:t>https://vimeo.com/</a:t>
            </a:r>
            <a:r>
              <a:rPr lang="en-US" sz="2200" dirty="0" smtClean="0">
                <a:latin typeface="Andale Mono"/>
                <a:cs typeface="Andale Mono"/>
                <a:hlinkClick r:id="rId6"/>
              </a:rPr>
              <a:t>31389230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7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7"/>
              </a:rPr>
              <a:t>www.webtronico.com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8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8"/>
              </a:rPr>
              <a:t>://spectrum.ieee.org/geek-life/hands-on/the-making-of-</a:t>
            </a:r>
            <a:r>
              <a:rPr lang="en-US" sz="2200" dirty="0" smtClean="0">
                <a:latin typeface="Andale Mono"/>
                <a:cs typeface="Andale Mono"/>
                <a:hlinkClick r:id="rId8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9"/>
              </a:rPr>
              <a:t>https://blog.arduino.cc/2018/04/23/1961-rotary-phone-gets-a-2018-cellular-</a:t>
            </a:r>
            <a:r>
              <a:rPr lang="en-US" sz="2200" dirty="0" smtClean="0">
                <a:latin typeface="Andale Mono"/>
                <a:cs typeface="Andale Mono"/>
                <a:hlinkClick r:id="rId9"/>
              </a:rPr>
              <a:t>upgrade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0"/>
              </a:rPr>
              <a:t>http://www.filipeflop.com/blog/category/</a:t>
            </a:r>
            <a:r>
              <a:rPr lang="en-US" sz="2200" dirty="0" smtClean="0">
                <a:latin typeface="Andale Mono"/>
                <a:cs typeface="Andale Mono"/>
                <a:hlinkClick r:id="rId10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1"/>
              </a:rPr>
              <a:t>https://www.embarcados.com.br/</a:t>
            </a:r>
            <a:r>
              <a:rPr lang="en-US" sz="2200" dirty="0" smtClean="0">
                <a:latin typeface="Andale Mono"/>
                <a:cs typeface="Andale Mono"/>
                <a:hlinkClick r:id="rId11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2"/>
              </a:rPr>
              <a:t>https://portal.vidadesilicio.com.br/apostila-arduino-</a:t>
            </a:r>
            <a:r>
              <a:rPr lang="en-US" sz="2200" dirty="0" smtClean="0">
                <a:latin typeface="Andale Mono"/>
                <a:cs typeface="Andale Mono"/>
                <a:hlinkClick r:id="rId12"/>
              </a:rPr>
              <a:t>basico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13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13"/>
              </a:rPr>
              <a:t>://learn.adafruit.com/category/learn-</a:t>
            </a:r>
            <a:r>
              <a:rPr lang="en-US" sz="2200" dirty="0" smtClean="0">
                <a:latin typeface="Andale Mono"/>
                <a:cs typeface="Andale Mono"/>
                <a:hlinkClick r:id="rId13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endParaRPr lang="en-US" sz="22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10247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531" y="915609"/>
            <a:ext cx="60949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ndale Mono"/>
                <a:cs typeface="Andale Mono"/>
                <a:hlinkClick r:id="rId2"/>
              </a:rPr>
              <a:t>github.com</a:t>
            </a:r>
            <a:r>
              <a:rPr lang="en-US" sz="3200" dirty="0">
                <a:latin typeface="Andale Mono"/>
                <a:cs typeface="Andale Mono"/>
                <a:hlinkClick r:id="rId2"/>
              </a:rPr>
              <a:t>/fkuhne/</a:t>
            </a:r>
            <a:r>
              <a:rPr lang="en-US" sz="3200" dirty="0" smtClean="0">
                <a:latin typeface="Andale Mono"/>
                <a:cs typeface="Andale Mono"/>
                <a:hlinkClick r:id="rId2"/>
              </a:rPr>
              <a:t>aday18</a:t>
            </a:r>
            <a:endParaRPr lang="en-US" sz="3200" dirty="0" smtClean="0">
              <a:latin typeface="Andale Mono"/>
              <a:cs typeface="Andale Mono"/>
            </a:endParaRPr>
          </a:p>
          <a:p>
            <a:endParaRPr lang="en-US" sz="3200" dirty="0" smtClean="0">
              <a:latin typeface="Andale Mono"/>
              <a:cs typeface="Andale Mono"/>
            </a:endParaRPr>
          </a:p>
        </p:txBody>
      </p:sp>
      <p:pic>
        <p:nvPicPr>
          <p:cNvPr id="3" name="Picture 2" descr="qrcode-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96084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42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  <p:grpSp>
        <p:nvGrpSpPr>
          <p:cNvPr id="38" name="Group 37"/>
          <p:cNvGrpSpPr/>
          <p:nvPr/>
        </p:nvGrpSpPr>
        <p:grpSpPr>
          <a:xfrm>
            <a:off x="1868579" y="1411505"/>
            <a:ext cx="1853983" cy="4191435"/>
            <a:chOff x="1868579" y="1411505"/>
            <a:chExt cx="1853983" cy="4191435"/>
          </a:xfrm>
          <a:effectLst>
            <a:outerShdw blurRad="50800" dist="114300" dir="2700000" algn="tl" rotWithShape="0">
              <a:schemeClr val="tx1">
                <a:alpha val="50000"/>
              </a:scheme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1868579" y="1411505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68579" y="3023831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68579" y="4688540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8" idx="0"/>
            </p:cNvCxnSpPr>
            <p:nvPr/>
          </p:nvCxnSpPr>
          <p:spPr>
            <a:xfrm>
              <a:off x="2795571" y="2325905"/>
              <a:ext cx="0" cy="6979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11" idx="0"/>
            </p:cNvCxnSpPr>
            <p:nvPr/>
          </p:nvCxnSpPr>
          <p:spPr>
            <a:xfrm>
              <a:off x="2795571" y="3938231"/>
              <a:ext cx="0" cy="7503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436977" y="915073"/>
            <a:ext cx="1853983" cy="5238015"/>
            <a:chOff x="5436977" y="915073"/>
            <a:chExt cx="1853983" cy="5238015"/>
          </a:xfrm>
          <a:effectLst>
            <a:outerShdw blurRad="50800" dist="114300" dir="2700000" algn="tl" rotWithShape="0">
              <a:srgbClr val="000000">
                <a:alpha val="50000"/>
              </a:srgbClr>
            </a:outerShdw>
          </a:effectLst>
        </p:grpSpPr>
        <p:sp>
          <p:nvSpPr>
            <p:cNvPr id="14" name="Rounded Rectangle 13"/>
            <p:cNvSpPr/>
            <p:nvPr/>
          </p:nvSpPr>
          <p:spPr>
            <a:xfrm>
              <a:off x="5436977" y="3718518"/>
              <a:ext cx="1853983" cy="4394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436977" y="4688540"/>
              <a:ext cx="1853983" cy="43942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36977" y="5713662"/>
              <a:ext cx="1853983" cy="43942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363969" y="4157944"/>
              <a:ext cx="0" cy="5305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2"/>
              <a:endCxn id="16" idx="0"/>
            </p:cNvCxnSpPr>
            <p:nvPr/>
          </p:nvCxnSpPr>
          <p:spPr>
            <a:xfrm>
              <a:off x="6363969" y="5127966"/>
              <a:ext cx="0" cy="5856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436977" y="915073"/>
              <a:ext cx="1853983" cy="4394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36977" y="1873607"/>
              <a:ext cx="1853983" cy="43942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Pre-process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36977" y="2804118"/>
              <a:ext cx="1853983" cy="4394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Compilation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8" name="Straight Arrow Connector 27"/>
            <p:cNvCxnSpPr>
              <a:stCxn id="24" idx="2"/>
              <a:endCxn id="25" idx="0"/>
            </p:cNvCxnSpPr>
            <p:nvPr/>
          </p:nvCxnSpPr>
          <p:spPr>
            <a:xfrm>
              <a:off x="6363969" y="1354499"/>
              <a:ext cx="0" cy="51910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6" idx="0"/>
            </p:cNvCxnSpPr>
            <p:nvPr/>
          </p:nvCxnSpPr>
          <p:spPr>
            <a:xfrm>
              <a:off x="6363969" y="2325905"/>
              <a:ext cx="0" cy="47821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2"/>
              <a:endCxn id="14" idx="0"/>
            </p:cNvCxnSpPr>
            <p:nvPr/>
          </p:nvCxnSpPr>
          <p:spPr>
            <a:xfrm>
              <a:off x="6363969" y="3243544"/>
              <a:ext cx="0" cy="47497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8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2003: </a:t>
            </a:r>
            <a:r>
              <a:rPr lang="en-US" dirty="0" err="1" smtClean="0">
                <a:latin typeface="Andale Mono"/>
                <a:cs typeface="Andale Mono"/>
              </a:rPr>
              <a:t>Aí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vem</a:t>
            </a:r>
            <a:r>
              <a:rPr lang="en-US" dirty="0" smtClean="0">
                <a:latin typeface="Andale Mono"/>
                <a:cs typeface="Andale Mono"/>
              </a:rPr>
              <a:t> o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9235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pPr algn="l"/>
            <a:r>
              <a:rPr lang="en-US" sz="3900" b="1" dirty="0">
                <a:latin typeface="Andale Mono"/>
                <a:cs typeface="Andale Mono"/>
              </a:rPr>
              <a:t>Interaction Design Institute </a:t>
            </a:r>
            <a:r>
              <a:rPr lang="en-US" sz="3900" b="1" dirty="0" err="1" smtClean="0">
                <a:latin typeface="Andale Mono"/>
                <a:cs typeface="Andale Mono"/>
              </a:rPr>
              <a:t>Ivrea</a:t>
            </a:r>
            <a:endParaRPr lang="en-US" sz="3900" dirty="0">
              <a:latin typeface="Andale Mono"/>
              <a:cs typeface="Andale Mon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80" y="2292082"/>
            <a:ext cx="3148356" cy="4140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70" y="2074172"/>
            <a:ext cx="4699590" cy="360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110" y="1179124"/>
            <a:ext cx="4213224" cy="5247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1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Andale Mono"/>
                <a:cs typeface="Andale Mono"/>
              </a:rPr>
              <a:t>~</a:t>
            </a:r>
            <a:r>
              <a:rPr lang="en-US" b="1" dirty="0">
                <a:latin typeface="Andale Mono"/>
                <a:cs typeface="Andale Mono"/>
              </a:rPr>
              <a:t>2000</a:t>
            </a:r>
            <a:r>
              <a:rPr lang="en-US" b="1" dirty="0" smtClean="0">
                <a:latin typeface="Andale Mono"/>
                <a:cs typeface="Andale Mono"/>
              </a:rPr>
              <a:t>’s</a:t>
            </a:r>
            <a:endParaRPr lang="en-US" b="1" dirty="0">
              <a:latin typeface="Andale Mono"/>
              <a:cs typeface="Andale Mon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17595" y="2451100"/>
            <a:ext cx="5508811" cy="2952750"/>
            <a:chOff x="1737659" y="2451100"/>
            <a:chExt cx="5508811" cy="2952750"/>
          </a:xfrm>
        </p:grpSpPr>
        <p:pic>
          <p:nvPicPr>
            <p:cNvPr id="4" name="Picture 3" descr="Basic_Stamp_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7659" y="2451100"/>
              <a:ext cx="1552575" cy="2952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288116" y="3327311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>
                  <a:latin typeface="Andale Mono"/>
                  <a:cs typeface="Andale Mono"/>
                </a:rPr>
                <a:t>BasicSTAMP</a:t>
              </a:r>
              <a:endParaRPr lang="en-US" sz="3600" dirty="0" smtClean="0">
                <a:latin typeface="Andale Mono"/>
                <a:cs typeface="Andale Mono"/>
              </a:endParaRPr>
            </a:p>
            <a:p>
              <a:r>
                <a:rPr lang="en-US" sz="3600" b="1" dirty="0" smtClean="0">
                  <a:solidFill>
                    <a:srgbClr val="984807"/>
                  </a:solidFill>
                  <a:latin typeface="Andale Mono"/>
                  <a:cs typeface="Andale Mono"/>
                </a:rPr>
                <a:t>US$100</a:t>
              </a:r>
              <a:endParaRPr lang="en-US" sz="3600" b="1" dirty="0">
                <a:solidFill>
                  <a:srgbClr val="984807"/>
                </a:solidFill>
                <a:latin typeface="Andale Mono"/>
                <a:cs typeface="Andal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1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2897</TotalTime>
  <Words>774</Words>
  <Application>Microsoft Macintosh PowerPoint</Application>
  <PresentationFormat>On-screen Show (4:3)</PresentationFormat>
  <Paragraphs>164</Paragraphs>
  <Slides>47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Uma introdução à plataforma Arduino</vt:lpstr>
      <vt:lpstr>PowerPoint Presentation</vt:lpstr>
      <vt:lpstr>Antes do arduino</vt:lpstr>
      <vt:lpstr>PowerPoint Presentation</vt:lpstr>
      <vt:lpstr>PowerPoint Presentation</vt:lpstr>
      <vt:lpstr>PowerPoint Presentation</vt:lpstr>
      <vt:lpstr>2003: Aí vem o arduino</vt:lpstr>
      <vt:lpstr>Interaction Design Institute Ivrea</vt:lpstr>
      <vt:lpstr>~2000’s</vt:lpstr>
      <vt:lpstr>2003: Wiring</vt:lpstr>
      <vt:lpstr>2003: Wiring</vt:lpstr>
      <vt:lpstr>2005: Arduino</vt:lpstr>
      <vt:lpstr>2005: Arduino</vt:lpstr>
      <vt:lpstr>2005: Arduino</vt:lpstr>
      <vt:lpstr>PowerPoint Presentation</vt:lpstr>
      <vt:lpstr>PowerPoint Presentation</vt:lpstr>
      <vt:lpstr>PowerPoint Presentation</vt:lpstr>
      <vt:lpstr>PowerPoint Presentation</vt:lpstr>
      <vt:lpstr>Ou seja…</vt:lpstr>
      <vt:lpstr>PowerPoint Presentation</vt:lpstr>
      <vt:lpstr>PowerPoint Presentation</vt:lpstr>
      <vt:lpstr>PowerPoint Presentation</vt:lpstr>
      <vt:lpstr>RELEMBRANDO…</vt:lpstr>
      <vt:lpstr>PowerPoint Presentation</vt:lpstr>
      <vt:lpstr>Arduino (Wiring)</vt:lpstr>
      <vt:lpstr>PowerPoint Presentation</vt:lpstr>
      <vt:lpstr>Arduino (ícone de “Upload”)</vt:lpstr>
      <vt:lpstr>placas</vt:lpstr>
      <vt:lpstr>Uno R3 (2010)</vt:lpstr>
      <vt:lpstr>MEGA (2010) – Mais pinos!</vt:lpstr>
      <vt:lpstr>DUE (2012) – Mais processamento!</vt:lpstr>
      <vt:lpstr>MKR1000 (2016) - IoT</vt:lpstr>
      <vt:lpstr>Como começar?</vt:lpstr>
      <vt:lpstr>1) Comprar uma placa</vt:lpstr>
      <vt:lpstr>1) Ou um kit</vt:lpstr>
      <vt:lpstr>2) Instalar a IDE</vt:lpstr>
      <vt:lpstr>3) Rodar o “Blink”</vt:lpstr>
      <vt:lpstr>4) Estudar as funções básicas através de exemplos</vt:lpstr>
      <vt:lpstr>PowerPoint Presentation</vt:lpstr>
      <vt:lpstr>PowerPoint Presentation</vt:lpstr>
      <vt:lpstr>PowerPoint Presentation</vt:lpstr>
      <vt:lpstr>fontes</vt:lpstr>
      <vt:lpstr>PowerPoint Presentation</vt:lpstr>
      <vt:lpstr>PowerPoint Presentation</vt:lpstr>
      <vt:lpstr>PowerPoint Presentation</vt:lpstr>
      <vt:lpstr>Referências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introdução à plataforma Arduino</dc:title>
  <dc:creator>Felipe</dc:creator>
  <cp:lastModifiedBy>Felipe</cp:lastModifiedBy>
  <cp:revision>51</cp:revision>
  <cp:lastPrinted>2018-05-12T01:04:24Z</cp:lastPrinted>
  <dcterms:created xsi:type="dcterms:W3CDTF">2018-05-06T18:39:14Z</dcterms:created>
  <dcterms:modified xsi:type="dcterms:W3CDTF">2018-05-12T01:04:43Z</dcterms:modified>
</cp:coreProperties>
</file>